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7" r:id="rId3"/>
    <p:sldId id="308" r:id="rId4"/>
    <p:sldId id="313" r:id="rId5"/>
    <p:sldId id="309" r:id="rId6"/>
    <p:sldId id="314" r:id="rId7"/>
    <p:sldId id="315" r:id="rId8"/>
    <p:sldId id="316" r:id="rId9"/>
    <p:sldId id="317" r:id="rId10"/>
    <p:sldId id="310" r:id="rId11"/>
    <p:sldId id="318" r:id="rId12"/>
    <p:sldId id="32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11" r:id="rId22"/>
    <p:sldId id="329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7B"/>
    <a:srgbClr val="F8733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085" autoAdjust="0"/>
  </p:normalViewPr>
  <p:slideViewPr>
    <p:cSldViewPr snapToGrid="0">
      <p:cViewPr varScale="1">
        <p:scale>
          <a:sx n="73" d="100"/>
          <a:sy n="73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7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0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9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2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1A22F9-27C5-4BEB-9F8A-5C5C13824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2" y="1938811"/>
            <a:ext cx="3025827" cy="2855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18391-A823-4AA7-BC53-DAD4D5429FEE}"/>
              </a:ext>
            </a:extLst>
          </p:cNvPr>
          <p:cNvSpPr txBox="1"/>
          <p:nvPr/>
        </p:nvSpPr>
        <p:spPr>
          <a:xfrm>
            <a:off x="285781" y="5626894"/>
            <a:ext cx="193262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8733F"/>
                </a:solidFill>
              </a:rPr>
              <a:t>開発者</a:t>
            </a:r>
            <a:endParaRPr lang="en-US" altLang="ja-JP" b="1" dirty="0">
              <a:solidFill>
                <a:srgbClr val="F8733F"/>
              </a:solidFill>
            </a:endParaRPr>
          </a:p>
          <a:p>
            <a:r>
              <a:rPr lang="ja-JP" altLang="en-US" sz="1400" dirty="0">
                <a:latin typeface="Yu Gothic" panose="020B0400000000000000" pitchFamily="34" charset="-128"/>
              </a:rPr>
              <a:t>イジュンヨン</a:t>
            </a:r>
            <a:endParaRPr lang="en-US" altLang="ja-JP" sz="1400" dirty="0">
              <a:latin typeface="Yu Gothic" panose="020B0400000000000000" pitchFamily="34" charset="-128"/>
            </a:endParaRPr>
          </a:p>
          <a:p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イム</a:t>
            </a:r>
            <a:r>
              <a:rPr lang="en-US" altLang="ja-JP" sz="1400" dirty="0">
                <a:solidFill>
                  <a:srgbClr val="000000"/>
                </a:solidFill>
                <a:latin typeface="noto"/>
              </a:rPr>
              <a:t> 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ギョンミン</a:t>
            </a:r>
            <a:endParaRPr lang="en-US" altLang="ja-JP" sz="1400" dirty="0">
              <a:latin typeface="Yu Gothic" panose="020B0400000000000000" pitchFamily="34" charset="-128"/>
            </a:endParaRPr>
          </a:p>
          <a:p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チェ</a:t>
            </a:r>
            <a:r>
              <a:rPr lang="en-US" altLang="ja-JP" sz="1400" dirty="0">
                <a:solidFill>
                  <a:srgbClr val="000000"/>
                </a:solidFill>
                <a:latin typeface="noto"/>
              </a:rPr>
              <a:t> 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スンビン</a:t>
            </a:r>
            <a:endParaRPr lang="en-US" altLang="ja-JP" sz="1400" dirty="0">
              <a:latin typeface="Yu Gothic" panose="020B0400000000000000" pitchFamily="34" charset="-128"/>
            </a:endParaRPr>
          </a:p>
          <a:p>
            <a:endParaRPr lang="en-US" altLang="ja-JP" sz="1400" dirty="0">
              <a:latin typeface="Yu Gothic" panose="020B04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DB01-1C4A-4D02-9B16-FDC333600202}"/>
              </a:ext>
            </a:extLst>
          </p:cNvPr>
          <p:cNvSpPr txBox="1"/>
          <p:nvPr/>
        </p:nvSpPr>
        <p:spPr>
          <a:xfrm>
            <a:off x="285781" y="4926220"/>
            <a:ext cx="212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8733F"/>
                </a:solidFill>
              </a:rPr>
              <a:t>プロジェクト</a:t>
            </a:r>
            <a:endParaRPr lang="en-US" altLang="ja-JP" b="1" dirty="0">
              <a:solidFill>
                <a:srgbClr val="F8733F"/>
              </a:solidFill>
            </a:endParaRPr>
          </a:p>
          <a:p>
            <a:r>
              <a:rPr lang="ko-KR" altLang="en-US" sz="1400" dirty="0"/>
              <a:t>料理レシピサイト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3782517"/>
            <a:ext cx="17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全体構成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3508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主要機能ご紹介 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773593"/>
            <a:ext cx="221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システム</a:t>
            </a:r>
            <a:endParaRPr lang="en-US" altLang="ja-JP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構成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4233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3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FAD742-58D4-4B04-A242-88FA0A39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85" y="356523"/>
            <a:ext cx="10491090" cy="62196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224174" y="744924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全体構成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7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0D3E3C-2674-4C93-A30C-9D4EE243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9" y="943017"/>
            <a:ext cx="3462568" cy="37880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457ACE-B21D-4531-8A48-C8B218EC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25" y="4778222"/>
            <a:ext cx="3389623" cy="12700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44096" y="241230"/>
            <a:ext cx="415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メイン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6B2B3D-B4FC-4DB2-9965-1F1BF0BBA43B}"/>
              </a:ext>
            </a:extLst>
          </p:cNvPr>
          <p:cNvSpPr/>
          <p:nvPr/>
        </p:nvSpPr>
        <p:spPr>
          <a:xfrm>
            <a:off x="322570" y="2087839"/>
            <a:ext cx="3476278" cy="1391342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AAB352-36BA-4BB8-AC45-9B7A1FFD1331}"/>
              </a:ext>
            </a:extLst>
          </p:cNvPr>
          <p:cNvSpPr/>
          <p:nvPr/>
        </p:nvSpPr>
        <p:spPr>
          <a:xfrm>
            <a:off x="345638" y="3526300"/>
            <a:ext cx="3485637" cy="1215561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CC94-00A5-4BE9-9B85-43D964EF0C4B}"/>
              </a:ext>
            </a:extLst>
          </p:cNvPr>
          <p:cNvSpPr txBox="1"/>
          <p:nvPr/>
        </p:nvSpPr>
        <p:spPr>
          <a:xfrm>
            <a:off x="636025" y="6113076"/>
            <a:ext cx="4280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閲覧数の高いレシピを</a:t>
            </a:r>
            <a:r>
              <a:rPr lang="en-US" altLang="ja-JP" sz="1200" b="1" dirty="0"/>
              <a:t>4</a:t>
            </a:r>
            <a:r>
              <a:rPr lang="ja-JP" altLang="en-US" sz="1200" b="1" dirty="0"/>
              <a:t>つ、レシピ映像をランダム出力</a:t>
            </a:r>
            <a:endParaRPr lang="ko-KR" altLang="en-US" sz="1200" dirty="0"/>
          </a:p>
          <a:p>
            <a:r>
              <a:rPr lang="ja-JP" altLang="en-US" sz="1200" b="1" dirty="0"/>
              <a:t> </a:t>
            </a:r>
            <a:endParaRPr lang="ko-KR" altLang="en-US" sz="1200" dirty="0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C1DC8835-F609-4C5B-ADBA-3BCE49273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9" y="6102061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2BC65-8C84-4427-B1DC-169F43136043}"/>
              </a:ext>
            </a:extLst>
          </p:cNvPr>
          <p:cNvSpPr txBox="1"/>
          <p:nvPr/>
        </p:nvSpPr>
        <p:spPr>
          <a:xfrm>
            <a:off x="612956" y="6482438"/>
            <a:ext cx="3937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ウェブサイト紹介セクション</a:t>
            </a:r>
            <a:endParaRPr lang="ko-KR" altLang="en-US" sz="1200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C2389203-7561-4773-A343-4B77B008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9" y="648243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B7FA44-EBC8-4854-9175-36E7DBA8E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687" y="610654"/>
            <a:ext cx="4280221" cy="2818346"/>
          </a:xfrm>
          <a:prstGeom prst="rect">
            <a:avLst/>
          </a:prstGeom>
        </p:spPr>
      </p:pic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A9FC72F2-B9DC-490E-885C-F87E1AE91201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798848" y="2019827"/>
            <a:ext cx="1596839" cy="763683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B36159-7DF9-48A4-92A5-16CCF7962581}"/>
              </a:ext>
            </a:extLst>
          </p:cNvPr>
          <p:cNvSpPr/>
          <p:nvPr/>
        </p:nvSpPr>
        <p:spPr>
          <a:xfrm>
            <a:off x="8361802" y="356523"/>
            <a:ext cx="92541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DC07881-CA3C-4D30-B4AB-276912CE9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208" y="3544293"/>
            <a:ext cx="4762241" cy="1857842"/>
          </a:xfrm>
          <a:prstGeom prst="rect">
            <a:avLst/>
          </a:prstGeom>
        </p:spPr>
      </p:pic>
      <p:cxnSp>
        <p:nvCxnSpPr>
          <p:cNvPr id="33" name="화살표 1062">
            <a:extLst>
              <a:ext uri="{FF2B5EF4-FFF2-40B4-BE49-F238E27FC236}">
                <a16:creationId xmlns:a16="http://schemas.microsoft.com/office/drawing/2014/main" id="{C6ED3491-60CC-4CCA-B368-01811145F6F9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798848" y="4473214"/>
            <a:ext cx="1763360" cy="940057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B1CC4C1-1193-41FE-9335-A0667C2B75D5}"/>
              </a:ext>
            </a:extLst>
          </p:cNvPr>
          <p:cNvSpPr txBox="1"/>
          <p:nvPr/>
        </p:nvSpPr>
        <p:spPr>
          <a:xfrm>
            <a:off x="5845249" y="5527310"/>
            <a:ext cx="4905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コンテンツを強調するために全体的に</a:t>
            </a:r>
            <a:r>
              <a:rPr lang="en-US" altLang="ja-JP" sz="1200" b="1" dirty="0"/>
              <a:t>JS</a:t>
            </a:r>
            <a:r>
              <a:rPr lang="ja-JP" altLang="en-US" sz="1200" b="1" dirty="0"/>
              <a:t>を使用して動的処理を行う </a:t>
            </a:r>
            <a:endParaRPr lang="ko-KR" altLang="en-US" sz="1200" dirty="0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F8C2516D-4A29-4ABC-AB2D-A8054B5B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391" y="5505279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4B5AF-A62B-406A-B7FA-EC5A7A6B70A1}"/>
              </a:ext>
            </a:extLst>
          </p:cNvPr>
          <p:cNvSpPr/>
          <p:nvPr/>
        </p:nvSpPr>
        <p:spPr>
          <a:xfrm>
            <a:off x="9286350" y="402239"/>
            <a:ext cx="1011816" cy="608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6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44096" y="241230"/>
            <a:ext cx="4673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ログイン・新規会員登録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B7E6347-F537-4251-A248-34A65570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36" y="1499589"/>
            <a:ext cx="3485637" cy="24623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B7A2EF-1AE3-4060-A2D3-04605153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429" y="641339"/>
            <a:ext cx="3747052" cy="46844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447DAA-85E0-4544-9F26-94C1F7FE4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3" y="4141588"/>
            <a:ext cx="4369075" cy="10804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8F5EAC-BE81-4CAF-8166-14936836B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55" y="5464885"/>
            <a:ext cx="6431575" cy="1313591"/>
          </a:xfrm>
          <a:prstGeom prst="rect">
            <a:avLst/>
          </a:prstGeom>
        </p:spPr>
      </p:pic>
      <p:cxnSp>
        <p:nvCxnSpPr>
          <p:cNvPr id="35" name="화살표 1062">
            <a:extLst>
              <a:ext uri="{FF2B5EF4-FFF2-40B4-BE49-F238E27FC236}">
                <a16:creationId xmlns:a16="http://schemas.microsoft.com/office/drawing/2014/main" id="{6B6CD3E9-8504-400C-805F-E6C41F8168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55930" y="3525818"/>
            <a:ext cx="1028824" cy="746393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1062">
            <a:extLst>
              <a:ext uri="{FF2B5EF4-FFF2-40B4-BE49-F238E27FC236}">
                <a16:creationId xmlns:a16="http://schemas.microsoft.com/office/drawing/2014/main" id="{427BE1BC-3D0D-4BD6-AF61-4DA604473C01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861000" y="3973325"/>
            <a:ext cx="343531" cy="3048380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1E9AB2F-BCFB-4D1D-8F61-F696C14A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23" y="1873200"/>
            <a:ext cx="7164077" cy="23835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F5C06-B043-41BC-94D2-0CF7EC58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0" y="1529879"/>
            <a:ext cx="6641960" cy="48054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106301" y="247330"/>
            <a:ext cx="300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レシピ・映像リスト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AAB352-36BA-4BB8-AC45-9B7A1FFD1331}"/>
              </a:ext>
            </a:extLst>
          </p:cNvPr>
          <p:cNvSpPr/>
          <p:nvPr/>
        </p:nvSpPr>
        <p:spPr>
          <a:xfrm>
            <a:off x="5783376" y="2634992"/>
            <a:ext cx="739547" cy="359374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C2389203-7561-4773-A343-4B77B008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550" y="443863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C80F00-349A-4ABA-ABD7-F1A3761844F6}"/>
              </a:ext>
            </a:extLst>
          </p:cNvPr>
          <p:cNvSpPr/>
          <p:nvPr/>
        </p:nvSpPr>
        <p:spPr>
          <a:xfrm>
            <a:off x="5854330" y="4368650"/>
            <a:ext cx="812837" cy="400724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화살표 1062">
            <a:extLst>
              <a:ext uri="{FF2B5EF4-FFF2-40B4-BE49-F238E27FC236}">
                <a16:creationId xmlns:a16="http://schemas.microsoft.com/office/drawing/2014/main" id="{E4B4E6B8-1C56-49E8-BACC-DA5CECA2FABB}"/>
              </a:ext>
            </a:extLst>
          </p:cNvPr>
          <p:cNvCxnSpPr>
            <a:cxnSpLocks/>
          </p:cNvCxnSpPr>
          <p:nvPr/>
        </p:nvCxnSpPr>
        <p:spPr>
          <a:xfrm flipV="1">
            <a:off x="3835400" y="2102729"/>
            <a:ext cx="4363720" cy="37061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45AD18-C102-442E-AF59-BD8DDE6C7D9C}"/>
              </a:ext>
            </a:extLst>
          </p:cNvPr>
          <p:cNvSpPr txBox="1"/>
          <p:nvPr/>
        </p:nvSpPr>
        <p:spPr>
          <a:xfrm>
            <a:off x="7142936" y="4438638"/>
            <a:ext cx="2517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レシピ登録</a:t>
            </a:r>
            <a:r>
              <a:rPr lang="en-US" altLang="ja-JP" sz="1400" b="1" dirty="0"/>
              <a:t>(</a:t>
            </a:r>
            <a:r>
              <a:rPr lang="ja-JP" altLang="en-US" sz="1400" b="1" dirty="0"/>
              <a:t>ログインが必要</a:t>
            </a:r>
            <a:r>
              <a:rPr lang="en-US" altLang="ja-JP" sz="1400" b="1" dirty="0"/>
              <a:t>)</a:t>
            </a:r>
            <a:endParaRPr lang="ko-KR" altLang="en-US" sz="1400" dirty="0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581896D9-39B4-464A-844F-B5F359D0C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167" y="262965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43D93-E23E-4F09-BBE2-4A904265D973}"/>
              </a:ext>
            </a:extLst>
          </p:cNvPr>
          <p:cNvSpPr txBox="1"/>
          <p:nvPr/>
        </p:nvSpPr>
        <p:spPr>
          <a:xfrm>
            <a:off x="6940604" y="2631665"/>
            <a:ext cx="2517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最新順、照会順に整列可能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6A6700-99DD-42B6-9E04-48FF8C8DB069}"/>
              </a:ext>
            </a:extLst>
          </p:cNvPr>
          <p:cNvSpPr txBox="1"/>
          <p:nvPr/>
        </p:nvSpPr>
        <p:spPr>
          <a:xfrm>
            <a:off x="4473676" y="2058642"/>
            <a:ext cx="178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映像リストに移動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5AA02E-D64C-4367-802C-2D48916A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5" y="5365882"/>
            <a:ext cx="3421680" cy="12033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5FD5CA-5C80-4C05-9596-B9886CB72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60" y="5267448"/>
            <a:ext cx="3819525" cy="14001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F395F3-4CBF-4278-9FAF-71BECE156ED9}"/>
              </a:ext>
            </a:extLst>
          </p:cNvPr>
          <p:cNvSpPr/>
          <p:nvPr/>
        </p:nvSpPr>
        <p:spPr>
          <a:xfrm>
            <a:off x="122536" y="5066852"/>
            <a:ext cx="6835017" cy="29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4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55478" y="247808"/>
            <a:ext cx="300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レシピ詳細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1C5715-B687-48C2-9D68-3D8BE80A467B}"/>
              </a:ext>
            </a:extLst>
          </p:cNvPr>
          <p:cNvGrpSpPr/>
          <p:nvPr/>
        </p:nvGrpSpPr>
        <p:grpSpPr>
          <a:xfrm>
            <a:off x="58478" y="1271905"/>
            <a:ext cx="4824891" cy="5143172"/>
            <a:chOff x="65812" y="1527573"/>
            <a:chExt cx="4824891" cy="4822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270055-8475-4D44-9B36-6FF20E0F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2" y="1527573"/>
              <a:ext cx="4540765" cy="2481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4AEEE7-692A-4E25-A125-8929765DB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042" y="4113442"/>
              <a:ext cx="4652661" cy="171790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8FC111F-D932-4C64-9C10-9E2A4FD1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1106" y="5946679"/>
              <a:ext cx="891322" cy="40308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3F11583-BD1A-4896-8649-BF8CAF4DB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85" y="1107003"/>
            <a:ext cx="4224539" cy="2681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7F23E5-783B-4179-A174-806C05F7B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69" y="3788602"/>
            <a:ext cx="4031212" cy="256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9A5FC3C-4FD6-4297-B5D6-E3ABB00A8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372" y="1107003"/>
            <a:ext cx="2680213" cy="2656176"/>
          </a:xfrm>
          <a:prstGeom prst="rect">
            <a:avLst/>
          </a:prstGeom>
        </p:spPr>
      </p:pic>
      <p:cxnSp>
        <p:nvCxnSpPr>
          <p:cNvPr id="32" name="화살표 1062">
            <a:extLst>
              <a:ext uri="{FF2B5EF4-FFF2-40B4-BE49-F238E27FC236}">
                <a16:creationId xmlns:a16="http://schemas.microsoft.com/office/drawing/2014/main" id="{62C383B9-1916-43D0-8D4F-0705D44F45BA}"/>
              </a:ext>
            </a:extLst>
          </p:cNvPr>
          <p:cNvCxnSpPr>
            <a:cxnSpLocks/>
          </p:cNvCxnSpPr>
          <p:nvPr/>
        </p:nvCxnSpPr>
        <p:spPr>
          <a:xfrm flipV="1">
            <a:off x="6422571" y="1883230"/>
            <a:ext cx="2768801" cy="114299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화살표 1062">
            <a:extLst>
              <a:ext uri="{FF2B5EF4-FFF2-40B4-BE49-F238E27FC236}">
                <a16:creationId xmlns:a16="http://schemas.microsoft.com/office/drawing/2014/main" id="{5459FC75-FC37-4BEF-9114-16BEFBB7AA62}"/>
              </a:ext>
            </a:extLst>
          </p:cNvPr>
          <p:cNvCxnSpPr>
            <a:cxnSpLocks/>
            <a:stCxn id="43" idx="0"/>
            <a:endCxn id="16" idx="1"/>
          </p:cNvCxnSpPr>
          <p:nvPr/>
        </p:nvCxnSpPr>
        <p:spPr>
          <a:xfrm rot="5400000" flipH="1" flipV="1">
            <a:off x="3377246" y="2710427"/>
            <a:ext cx="1692363" cy="1167116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4CBA9E-C72D-4F61-B27C-F04D5F32D982}"/>
              </a:ext>
            </a:extLst>
          </p:cNvPr>
          <p:cNvSpPr/>
          <p:nvPr/>
        </p:nvSpPr>
        <p:spPr>
          <a:xfrm>
            <a:off x="2892794" y="4140166"/>
            <a:ext cx="1494149" cy="308092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017C3F-E14A-484D-A5AA-93866420070A}"/>
              </a:ext>
            </a:extLst>
          </p:cNvPr>
          <p:cNvSpPr/>
          <p:nvPr/>
        </p:nvSpPr>
        <p:spPr>
          <a:xfrm>
            <a:off x="9205339" y="1107002"/>
            <a:ext cx="2826094" cy="2681599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F1C1DF88-62B2-4609-919E-4C85B6516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08" y="6445846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B39E2E-E6B0-4294-83C3-0BB9B0DC718E}"/>
              </a:ext>
            </a:extLst>
          </p:cNvPr>
          <p:cNvSpPr txBox="1"/>
          <p:nvPr/>
        </p:nvSpPr>
        <p:spPr>
          <a:xfrm>
            <a:off x="521093" y="6445846"/>
            <a:ext cx="428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レシピ関連データの出力</a:t>
            </a:r>
            <a:r>
              <a:rPr lang="en-US" altLang="ja-JP" sz="1400" b="1" dirty="0"/>
              <a:t>( </a:t>
            </a:r>
            <a:r>
              <a:rPr lang="ja-JP" altLang="en-US" sz="1400" b="1" dirty="0"/>
              <a:t>レシピ、材料</a:t>
            </a:r>
            <a:r>
              <a:rPr lang="en-US" altLang="ja-JP" sz="1400" b="1" dirty="0"/>
              <a:t>, </a:t>
            </a:r>
            <a:r>
              <a:rPr lang="ja-JP" altLang="en-US" sz="1400" b="1" dirty="0"/>
              <a:t>イメージ </a:t>
            </a:r>
            <a:r>
              <a:rPr lang="en-US" altLang="ja-JP" sz="1400" b="1" dirty="0"/>
              <a:t>)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4D1C48-43C9-42A8-9676-BB80E4B29853}"/>
              </a:ext>
            </a:extLst>
          </p:cNvPr>
          <p:cNvSpPr txBox="1"/>
          <p:nvPr/>
        </p:nvSpPr>
        <p:spPr>
          <a:xfrm>
            <a:off x="9458991" y="3882755"/>
            <a:ext cx="2680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サブイメージをクリックするとメインイメージの位置変更</a:t>
            </a:r>
            <a:endParaRPr lang="ko-KR" altLang="en-US" sz="1400" dirty="0"/>
          </a:p>
        </p:txBody>
      </p:sp>
      <p:sp>
        <p:nvSpPr>
          <p:cNvPr id="55" name="Freeform 31">
            <a:extLst>
              <a:ext uri="{FF2B5EF4-FFF2-40B4-BE49-F238E27FC236}">
                <a16:creationId xmlns:a16="http://schemas.microsoft.com/office/drawing/2014/main" id="{9554240A-6779-4F5C-83BE-CBF042884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8605" y="3891502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C4BED9-0281-4DEF-8208-9E718930778B}"/>
              </a:ext>
            </a:extLst>
          </p:cNvPr>
          <p:cNvSpPr/>
          <p:nvPr/>
        </p:nvSpPr>
        <p:spPr>
          <a:xfrm>
            <a:off x="3086171" y="1639021"/>
            <a:ext cx="1494149" cy="30251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2285E4-9ACA-4A47-A12C-36BC0D8AD330}"/>
              </a:ext>
            </a:extLst>
          </p:cNvPr>
          <p:cNvSpPr txBox="1"/>
          <p:nvPr/>
        </p:nvSpPr>
        <p:spPr>
          <a:xfrm>
            <a:off x="3212783" y="910389"/>
            <a:ext cx="3209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作成者、作成時間、照会数を確認可能</a:t>
            </a:r>
            <a:endParaRPr lang="ko-KR" altLang="en-US" sz="1400" dirty="0"/>
          </a:p>
        </p:txBody>
      </p:sp>
      <p:sp>
        <p:nvSpPr>
          <p:cNvPr id="61" name="Freeform 31">
            <a:extLst>
              <a:ext uri="{FF2B5EF4-FFF2-40B4-BE49-F238E27FC236}">
                <a16:creationId xmlns:a16="http://schemas.microsoft.com/office/drawing/2014/main" id="{93497582-100E-4C6C-B305-6DF5C67F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909" y="885353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53656E-EEB6-4C7C-888B-32D491490B48}"/>
              </a:ext>
            </a:extLst>
          </p:cNvPr>
          <p:cNvSpPr/>
          <p:nvPr/>
        </p:nvSpPr>
        <p:spPr>
          <a:xfrm>
            <a:off x="4806984" y="1202258"/>
            <a:ext cx="4310123" cy="5243588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5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6E803DFB-EFB7-4A8D-8FDE-3ADECDCA4741}"/>
              </a:ext>
            </a:extLst>
          </p:cNvPr>
          <p:cNvGrpSpPr/>
          <p:nvPr/>
        </p:nvGrpSpPr>
        <p:grpSpPr>
          <a:xfrm>
            <a:off x="696167" y="978307"/>
            <a:ext cx="4326299" cy="4723888"/>
            <a:chOff x="692438" y="978307"/>
            <a:chExt cx="4326299" cy="472388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854BFD1-17D7-464B-B857-2B781B4C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901" y="978307"/>
              <a:ext cx="4155532" cy="283830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4870A61-B86A-4648-B1B4-4520029C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38" y="3838130"/>
              <a:ext cx="4326299" cy="186406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C43530B1-6E98-49DC-8B1C-94EB43B79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0" y="5592036"/>
            <a:ext cx="7095838" cy="1238006"/>
          </a:xfrm>
          <a:prstGeom prst="rect">
            <a:avLst/>
          </a:prstGeom>
        </p:spPr>
      </p:pic>
      <p:cxnSp>
        <p:nvCxnSpPr>
          <p:cNvPr id="80" name="화살표 1062">
            <a:extLst>
              <a:ext uri="{FF2B5EF4-FFF2-40B4-BE49-F238E27FC236}">
                <a16:creationId xmlns:a16="http://schemas.microsoft.com/office/drawing/2014/main" id="{31C2D3F2-F4EE-455A-B589-8CF2038B24B6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 flipV="1">
            <a:off x="1241938" y="5487671"/>
            <a:ext cx="3211728" cy="214522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657CB6-E919-45DA-BF13-D43D58A89C57}"/>
              </a:ext>
            </a:extLst>
          </p:cNvPr>
          <p:cNvSpPr/>
          <p:nvPr/>
        </p:nvSpPr>
        <p:spPr>
          <a:xfrm>
            <a:off x="4453666" y="5383306"/>
            <a:ext cx="322729" cy="208730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37606FD-0F77-4698-B1AE-3774008CE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591" y="1081283"/>
            <a:ext cx="3986200" cy="2732115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119A37-374E-4DE4-A75A-A60D386A71C5}"/>
              </a:ext>
            </a:extLst>
          </p:cNvPr>
          <p:cNvSpPr/>
          <p:nvPr/>
        </p:nvSpPr>
        <p:spPr>
          <a:xfrm>
            <a:off x="613186" y="1901075"/>
            <a:ext cx="2420471" cy="1527925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화살표 1062">
            <a:extLst>
              <a:ext uri="{FF2B5EF4-FFF2-40B4-BE49-F238E27FC236}">
                <a16:creationId xmlns:a16="http://schemas.microsoft.com/office/drawing/2014/main" id="{1F80B012-07E7-4AB7-8E1D-38264DE4DF3F}"/>
              </a:ext>
            </a:extLst>
          </p:cNvPr>
          <p:cNvCxnSpPr>
            <a:cxnSpLocks/>
          </p:cNvCxnSpPr>
          <p:nvPr/>
        </p:nvCxnSpPr>
        <p:spPr>
          <a:xfrm flipV="1">
            <a:off x="3069948" y="1901075"/>
            <a:ext cx="2532934" cy="54626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DD6FA4-70E7-40E2-8F06-2803B5262005}"/>
              </a:ext>
            </a:extLst>
          </p:cNvPr>
          <p:cNvSpPr/>
          <p:nvPr/>
        </p:nvSpPr>
        <p:spPr>
          <a:xfrm>
            <a:off x="5602882" y="1137112"/>
            <a:ext cx="3831574" cy="267628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Freeform 31">
            <a:extLst>
              <a:ext uri="{FF2B5EF4-FFF2-40B4-BE49-F238E27FC236}">
                <a16:creationId xmlns:a16="http://schemas.microsoft.com/office/drawing/2014/main" id="{5453B144-4BD4-49E2-9837-E6951374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882" y="400688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3DD7B5-598E-432C-8804-4C803BE8972A}"/>
              </a:ext>
            </a:extLst>
          </p:cNvPr>
          <p:cNvSpPr txBox="1"/>
          <p:nvPr/>
        </p:nvSpPr>
        <p:spPr>
          <a:xfrm>
            <a:off x="5893267" y="4006888"/>
            <a:ext cx="2174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イメージプレビュー</a:t>
            </a:r>
            <a:endParaRPr lang="ko-KR" altLang="en-US" sz="1400" dirty="0"/>
          </a:p>
        </p:txBody>
      </p:sp>
      <p:sp>
        <p:nvSpPr>
          <p:cNvPr id="102" name="Freeform 31">
            <a:extLst>
              <a:ext uri="{FF2B5EF4-FFF2-40B4-BE49-F238E27FC236}">
                <a16:creationId xmlns:a16="http://schemas.microsoft.com/office/drawing/2014/main" id="{6E180738-D45F-4E71-BA9D-B8DB1A2E9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882" y="453728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6E2179-9DC0-435B-877C-BEA67E5ACBC3}"/>
              </a:ext>
            </a:extLst>
          </p:cNvPr>
          <p:cNvSpPr txBox="1"/>
          <p:nvPr/>
        </p:nvSpPr>
        <p:spPr>
          <a:xfrm>
            <a:off x="5893267" y="4548045"/>
            <a:ext cx="4735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ドラッグアンドドロップ方式のファイルアップロード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949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レシピ・映像</a:t>
            </a:r>
            <a:r>
              <a:rPr lang="ko-KR" altLang="en-US" sz="2000" b="1" dirty="0"/>
              <a:t> </a:t>
            </a:r>
            <a:r>
              <a:rPr lang="ja-JP" altLang="en-US" sz="2000" b="1" dirty="0"/>
              <a:t>　修正・削除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F60CD-5982-45F5-B0A2-5979F61FF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2" y="5143820"/>
            <a:ext cx="5657850" cy="1466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D669B-FD98-4134-9FAB-ABDE4AC7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78" y="5143820"/>
            <a:ext cx="5143500" cy="139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049430-E38F-4D8A-8AAC-EBA89176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22" y="832106"/>
            <a:ext cx="3082223" cy="15668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CF2393-913C-4D4D-989E-C0CA5DF52304}"/>
              </a:ext>
            </a:extLst>
          </p:cNvPr>
          <p:cNvSpPr/>
          <p:nvPr/>
        </p:nvSpPr>
        <p:spPr>
          <a:xfrm>
            <a:off x="2732183" y="1464273"/>
            <a:ext cx="658762" cy="30251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B309149C-91D1-4B11-9468-26E026338503}"/>
              </a:ext>
            </a:extLst>
          </p:cNvPr>
          <p:cNvCxnSpPr>
            <a:cxnSpLocks/>
          </p:cNvCxnSpPr>
          <p:nvPr/>
        </p:nvCxnSpPr>
        <p:spPr>
          <a:xfrm rot="5400000">
            <a:off x="55178" y="2556211"/>
            <a:ext cx="3752862" cy="225991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E2BA25-FC2F-4FFF-A40D-4F5402D5FDB1}"/>
              </a:ext>
            </a:extLst>
          </p:cNvPr>
          <p:cNvSpPr/>
          <p:nvPr/>
        </p:nvSpPr>
        <p:spPr>
          <a:xfrm>
            <a:off x="127000" y="1028700"/>
            <a:ext cx="3586125" cy="1554922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화살표 1062">
            <a:extLst>
              <a:ext uri="{FF2B5EF4-FFF2-40B4-BE49-F238E27FC236}">
                <a16:creationId xmlns:a16="http://schemas.microsoft.com/office/drawing/2014/main" id="{7BF8322A-ADBA-4D86-ACFE-AD0435A977F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390945" y="1615531"/>
            <a:ext cx="3912491" cy="3947069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1">
            <a:extLst>
              <a:ext uri="{FF2B5EF4-FFF2-40B4-BE49-F238E27FC236}">
                <a16:creationId xmlns:a16="http://schemas.microsoft.com/office/drawing/2014/main" id="{6AE1D68C-521E-4E26-83DB-373AE43A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00396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CA14F-78F8-4B11-88C5-FB5D54FFCB5B}"/>
              </a:ext>
            </a:extLst>
          </p:cNvPr>
          <p:cNvSpPr txBox="1"/>
          <p:nvPr/>
        </p:nvSpPr>
        <p:spPr>
          <a:xfrm>
            <a:off x="6386386" y="986060"/>
            <a:ext cx="4285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会員情報と作成者が一致した場合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A12F5E-88C9-45C9-86B3-7632616B0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3272157"/>
            <a:ext cx="4752975" cy="962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6E6496-A53F-4108-8E98-FD3BBA8DB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176" y="3240886"/>
            <a:ext cx="4524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映像詳細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9BA07E-E4F4-4A69-8D05-C8D14B6F6BBD}"/>
              </a:ext>
            </a:extLst>
          </p:cNvPr>
          <p:cNvGrpSpPr/>
          <p:nvPr/>
        </p:nvGrpSpPr>
        <p:grpSpPr>
          <a:xfrm>
            <a:off x="79513" y="832105"/>
            <a:ext cx="5632798" cy="5684917"/>
            <a:chOff x="331721" y="912974"/>
            <a:chExt cx="5027680" cy="5074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BCFF87-C863-460B-A42F-CC48F86B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21" y="912974"/>
              <a:ext cx="5027680" cy="3210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FC7CB6-5207-4CFD-9723-3D31C40C8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557" y="4123174"/>
              <a:ext cx="3652838" cy="18640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85EE49-0307-458A-B545-914759303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382" y="4320015"/>
            <a:ext cx="3480221" cy="2058441"/>
          </a:xfrm>
          <a:prstGeom prst="rect">
            <a:avLst/>
          </a:prstGeom>
        </p:spPr>
      </p:pic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B4557441-18DA-4DC0-985A-EDD567F2F57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51663" y="4594034"/>
            <a:ext cx="2358719" cy="755202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B5C0CC-6DE8-498B-B290-6843E7387344}"/>
              </a:ext>
            </a:extLst>
          </p:cNvPr>
          <p:cNvSpPr/>
          <p:nvPr/>
        </p:nvSpPr>
        <p:spPr>
          <a:xfrm>
            <a:off x="966652" y="1822130"/>
            <a:ext cx="4092484" cy="2514214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E2CDC7CC-343C-472D-A4B5-0C6A9B336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925" y="185971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ABC7D7-901C-4766-B8F2-8F992ADEE4D7}"/>
              </a:ext>
            </a:extLst>
          </p:cNvPr>
          <p:cNvSpPr txBox="1"/>
          <p:nvPr/>
        </p:nvSpPr>
        <p:spPr>
          <a:xfrm>
            <a:off x="5712311" y="1835581"/>
            <a:ext cx="4285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iframe</a:t>
            </a:r>
            <a:r>
              <a:rPr lang="ja-JP" altLang="en-US" b="1" dirty="0"/>
              <a:t>を利用してアップロードした</a:t>
            </a:r>
            <a:endParaRPr lang="en-US" altLang="ja-JP" b="1" dirty="0"/>
          </a:p>
          <a:p>
            <a:r>
              <a:rPr lang="en-US" altLang="ja-JP" b="1" dirty="0"/>
              <a:t>URL</a:t>
            </a:r>
            <a:r>
              <a:rPr lang="ja-JP" altLang="en-US" b="1" dirty="0"/>
              <a:t>から映像を読み込む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768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8040CDC-619E-413E-AF95-70BB971C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523"/>
            <a:ext cx="3924144" cy="26853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映像登録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1B167-EF73-4607-904F-5B88F7BF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8" y="772822"/>
            <a:ext cx="5028167" cy="46463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EA164D-6706-4397-ABA2-61F0DC760255}"/>
              </a:ext>
            </a:extLst>
          </p:cNvPr>
          <p:cNvSpPr/>
          <p:nvPr/>
        </p:nvSpPr>
        <p:spPr>
          <a:xfrm>
            <a:off x="405748" y="1751682"/>
            <a:ext cx="2031579" cy="561861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66952-277B-4E01-AD50-2FD1C4630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7" y="5223121"/>
            <a:ext cx="7713683" cy="1501397"/>
          </a:xfrm>
          <a:prstGeom prst="rect">
            <a:avLst/>
          </a:prstGeom>
        </p:spPr>
      </p:pic>
      <p:cxnSp>
        <p:nvCxnSpPr>
          <p:cNvPr id="25" name="화살표 1062">
            <a:extLst>
              <a:ext uri="{FF2B5EF4-FFF2-40B4-BE49-F238E27FC236}">
                <a16:creationId xmlns:a16="http://schemas.microsoft.com/office/drawing/2014/main" id="{C6AA00AE-4B2A-4655-B536-6E03E3B8F17A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1388126" y="5123491"/>
            <a:ext cx="2919469" cy="18664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F57D23-358E-4BE0-B083-2E6C0C7D0AB2}"/>
              </a:ext>
            </a:extLst>
          </p:cNvPr>
          <p:cNvSpPr/>
          <p:nvPr/>
        </p:nvSpPr>
        <p:spPr>
          <a:xfrm>
            <a:off x="4307594" y="4936851"/>
            <a:ext cx="936435" cy="373280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화살표 1062">
            <a:extLst>
              <a:ext uri="{FF2B5EF4-FFF2-40B4-BE49-F238E27FC236}">
                <a16:creationId xmlns:a16="http://schemas.microsoft.com/office/drawing/2014/main" id="{12BD0844-64F4-47F9-A214-F4C607D141CB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437327" y="1716287"/>
            <a:ext cx="3658672" cy="3163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3A9208-798A-4BF9-A2F4-7469E65FCF18}"/>
              </a:ext>
            </a:extLst>
          </p:cNvPr>
          <p:cNvSpPr/>
          <p:nvPr/>
        </p:nvSpPr>
        <p:spPr>
          <a:xfrm>
            <a:off x="6095999" y="513104"/>
            <a:ext cx="3658673" cy="240636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735B4D98-D6CD-4836-9740-E80CAC58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3140525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80AC7D-A9F5-4C2F-8634-09574341AB67}"/>
              </a:ext>
            </a:extLst>
          </p:cNvPr>
          <p:cNvSpPr txBox="1"/>
          <p:nvPr/>
        </p:nvSpPr>
        <p:spPr>
          <a:xfrm>
            <a:off x="6533348" y="3091041"/>
            <a:ext cx="5252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URL</a:t>
            </a:r>
            <a:r>
              <a:rPr lang="ja-JP" altLang="en-US" b="1" dirty="0"/>
              <a:t>リンクを入力し、ボタンをクリックすると</a:t>
            </a:r>
            <a:endParaRPr lang="en-US" altLang="ja-JP" b="1" dirty="0"/>
          </a:p>
          <a:p>
            <a:r>
              <a:rPr lang="ja-JP" altLang="en-US" b="1" dirty="0"/>
              <a:t>映像のサムネイルを事前に確認することができる</a:t>
            </a:r>
            <a:r>
              <a:rPr lang="en-US" altLang="ja-JP" b="1" dirty="0"/>
              <a:t>( </a:t>
            </a:r>
            <a:r>
              <a:rPr lang="en-US" altLang="ko-KR" b="1" dirty="0"/>
              <a:t>※ </a:t>
            </a:r>
            <a:r>
              <a:rPr lang="ja-JP" altLang="en-US" b="1" dirty="0"/>
              <a:t>ただし</a:t>
            </a:r>
            <a:r>
              <a:rPr lang="en-US" altLang="ja-JP" b="1" dirty="0"/>
              <a:t>YOUTUBE</a:t>
            </a:r>
            <a:r>
              <a:rPr lang="ja-JP" altLang="en-US" b="1" dirty="0"/>
              <a:t>リンクのみ可能</a:t>
            </a:r>
            <a:r>
              <a:rPr lang="ko-KR" altLang="en-US" b="1" dirty="0"/>
              <a:t> </a:t>
            </a:r>
            <a:r>
              <a:rPr lang="en-US" altLang="ja-JP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743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BE6E6D-8C21-48F0-9C61-80060E548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13149" y="469061"/>
            <a:ext cx="147755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3800" b="1" spc="600" dirty="0">
                <a:latin typeface="+mn-ea"/>
                <a:cs typeface="Open Sans" panose="020B0606030504020204" pitchFamily="34" charset="0"/>
              </a:rPr>
              <a:t>目次</a:t>
            </a:r>
            <a:endParaRPr lang="en-US" sz="3800" b="1" spc="6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601F1-5A33-4200-B225-5CDCB041E26D}"/>
              </a:ext>
            </a:extLst>
          </p:cNvPr>
          <p:cNvSpPr txBox="1"/>
          <p:nvPr/>
        </p:nvSpPr>
        <p:spPr>
          <a:xfrm>
            <a:off x="430125" y="1108069"/>
            <a:ext cx="124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コンテンツ</a:t>
            </a:r>
            <a:endParaRPr lang="ko-KR" altLang="en-US" sz="1600" dirty="0"/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764A72F2-D594-453A-BDDC-927DDBF7C0D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2">
            <a:extLst>
              <a:ext uri="{FF2B5EF4-FFF2-40B4-BE49-F238E27FC236}">
                <a16:creationId xmlns:a16="http://schemas.microsoft.com/office/drawing/2014/main" id="{5765A197-ED9F-4E35-A131-A3B3A875D775}"/>
              </a:ext>
            </a:extLst>
          </p:cNvPr>
          <p:cNvSpPr>
            <a:spLocks/>
          </p:cNvSpPr>
          <p:nvPr/>
        </p:nvSpPr>
        <p:spPr bwMode="auto">
          <a:xfrm>
            <a:off x="1823618" y="2929807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D001-7465-4329-A209-DBDBBEA0039F}"/>
              </a:ext>
            </a:extLst>
          </p:cNvPr>
          <p:cNvSpPr txBox="1"/>
          <p:nvPr/>
        </p:nvSpPr>
        <p:spPr>
          <a:xfrm>
            <a:off x="938288" y="3627314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概要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38AD0F7C-3F08-4A7B-9EA9-1E5EFDAA7B13}"/>
              </a:ext>
            </a:extLst>
          </p:cNvPr>
          <p:cNvSpPr>
            <a:spLocks/>
          </p:cNvSpPr>
          <p:nvPr/>
        </p:nvSpPr>
        <p:spPr bwMode="auto">
          <a:xfrm>
            <a:off x="4489055" y="295014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C8B55-EFB7-4D5E-AD80-291BC9F8008D}"/>
              </a:ext>
            </a:extLst>
          </p:cNvPr>
          <p:cNvSpPr txBox="1"/>
          <p:nvPr/>
        </p:nvSpPr>
        <p:spPr>
          <a:xfrm>
            <a:off x="3603725" y="3644385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開発内容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F3EF1FC5-EA79-4720-9B7F-E8A74AD5F2DD}"/>
              </a:ext>
            </a:extLst>
          </p:cNvPr>
          <p:cNvSpPr>
            <a:spLocks/>
          </p:cNvSpPr>
          <p:nvPr/>
        </p:nvSpPr>
        <p:spPr bwMode="auto">
          <a:xfrm>
            <a:off x="7180634" y="295014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647111-E724-4500-B4BA-4EDB8E259C2E}"/>
              </a:ext>
            </a:extLst>
          </p:cNvPr>
          <p:cNvSpPr txBox="1"/>
          <p:nvPr/>
        </p:nvSpPr>
        <p:spPr>
          <a:xfrm>
            <a:off x="6295304" y="3647650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システム構成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F99B95E-6FAD-4685-8E97-2624B01F477D}"/>
              </a:ext>
            </a:extLst>
          </p:cNvPr>
          <p:cNvSpPr>
            <a:spLocks/>
          </p:cNvSpPr>
          <p:nvPr/>
        </p:nvSpPr>
        <p:spPr bwMode="auto">
          <a:xfrm>
            <a:off x="9646837" y="296009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92B22-6951-4FEC-ABB5-5E32D955C9DD}"/>
              </a:ext>
            </a:extLst>
          </p:cNvPr>
          <p:cNvSpPr txBox="1"/>
          <p:nvPr/>
        </p:nvSpPr>
        <p:spPr>
          <a:xfrm>
            <a:off x="8761507" y="3657600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その他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4C4F70F-DF9E-4594-8174-D300D3D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23" y="572057"/>
            <a:ext cx="4593754" cy="2282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6CC006-28F3-479D-946F-BA97A693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387"/>
            <a:ext cx="3452455" cy="41252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1529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マイレシピ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C4192-6A4D-4375-8207-D685A6815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88" y="5120641"/>
            <a:ext cx="6456338" cy="1466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288AA-8680-4916-9B20-255DDFA86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7" y="4928997"/>
            <a:ext cx="3703770" cy="1851885"/>
          </a:xfrm>
          <a:prstGeom prst="rect">
            <a:avLst/>
          </a:prstGeom>
        </p:spPr>
      </p:pic>
      <p:cxnSp>
        <p:nvCxnSpPr>
          <p:cNvPr id="23" name="화살표 1062">
            <a:extLst>
              <a:ext uri="{FF2B5EF4-FFF2-40B4-BE49-F238E27FC236}">
                <a16:creationId xmlns:a16="http://schemas.microsoft.com/office/drawing/2014/main" id="{25C205A5-30E1-4D99-8481-CE787DEDD102}"/>
              </a:ext>
            </a:extLst>
          </p:cNvPr>
          <p:cNvCxnSpPr>
            <a:cxnSpLocks/>
          </p:cNvCxnSpPr>
          <p:nvPr/>
        </p:nvCxnSpPr>
        <p:spPr>
          <a:xfrm flipV="1">
            <a:off x="2985571" y="3593054"/>
            <a:ext cx="4234102" cy="163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화살표 1062">
            <a:extLst>
              <a:ext uri="{FF2B5EF4-FFF2-40B4-BE49-F238E27FC236}">
                <a16:creationId xmlns:a16="http://schemas.microsoft.com/office/drawing/2014/main" id="{711BFDC3-F9DC-40FD-8770-D717E97231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38027" y="4850986"/>
            <a:ext cx="2188733" cy="40405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화살표 1062">
            <a:extLst>
              <a:ext uri="{FF2B5EF4-FFF2-40B4-BE49-F238E27FC236}">
                <a16:creationId xmlns:a16="http://schemas.microsoft.com/office/drawing/2014/main" id="{6A8C2D96-381C-4522-AAB5-FF793417BCB1}"/>
              </a:ext>
            </a:extLst>
          </p:cNvPr>
          <p:cNvCxnSpPr>
            <a:cxnSpLocks/>
          </p:cNvCxnSpPr>
          <p:nvPr/>
        </p:nvCxnSpPr>
        <p:spPr>
          <a:xfrm flipV="1">
            <a:off x="2304472" y="777594"/>
            <a:ext cx="3347181" cy="207687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4149ED-E49B-43D7-82F4-F2B91038BB82}"/>
              </a:ext>
            </a:extLst>
          </p:cNvPr>
          <p:cNvSpPr/>
          <p:nvPr/>
        </p:nvSpPr>
        <p:spPr>
          <a:xfrm>
            <a:off x="3913711" y="515221"/>
            <a:ext cx="3776061" cy="2282413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7F51C-F82F-4C6F-92C2-016DAFF4B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673" y="693696"/>
            <a:ext cx="3309053" cy="441978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107223-E116-4106-A2F1-84CD2B154124}"/>
              </a:ext>
            </a:extLst>
          </p:cNvPr>
          <p:cNvSpPr/>
          <p:nvPr/>
        </p:nvSpPr>
        <p:spPr>
          <a:xfrm>
            <a:off x="7258415" y="686534"/>
            <a:ext cx="2987272" cy="4434107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5D08A-ACD1-4246-A0A0-6A08B0B50C50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その他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C0E2A-A8F2-4A2B-8DD8-5DE9D1326F5B}"/>
              </a:ext>
            </a:extLst>
          </p:cNvPr>
          <p:cNvSpPr txBox="1"/>
          <p:nvPr/>
        </p:nvSpPr>
        <p:spPr>
          <a:xfrm>
            <a:off x="4208223" y="37825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考察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936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その他</a:t>
            </a:r>
            <a:endParaRPr lang="en-US" altLang="ko-KR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C5C31-53E7-4D0B-A1C0-E071ECB838D7}"/>
              </a:ext>
            </a:extLst>
          </p:cNvPr>
          <p:cNvSpPr txBox="1"/>
          <p:nvPr/>
        </p:nvSpPr>
        <p:spPr>
          <a:xfrm>
            <a:off x="230121" y="739773"/>
            <a:ext cx="1011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考察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4D151-943C-47C8-9BF0-75B019C7444D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C758F4CC-DF75-4737-9CA1-3A55874A3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187199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96037-B7D7-4E8A-95AB-2931F772034E}"/>
              </a:ext>
            </a:extLst>
          </p:cNvPr>
          <p:cNvSpPr txBox="1"/>
          <p:nvPr/>
        </p:nvSpPr>
        <p:spPr>
          <a:xfrm>
            <a:off x="843097" y="1835972"/>
            <a:ext cx="355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データの処理過程を理解する</a:t>
            </a:r>
            <a:endParaRPr lang="ko-KR" altLang="en-US" sz="2000" b="1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AEB8D4A-0AE4-4024-84CD-2610DDBF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5246830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086F9-F34A-4F82-AB95-61D68E9012E3}"/>
              </a:ext>
            </a:extLst>
          </p:cNvPr>
          <p:cNvSpPr txBox="1"/>
          <p:nvPr/>
        </p:nvSpPr>
        <p:spPr>
          <a:xfrm>
            <a:off x="843097" y="5210804"/>
            <a:ext cx="4512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全体的に不足しているデザインと機能</a:t>
            </a:r>
            <a:endParaRPr lang="ko-KR" altLang="en-US" sz="2000" b="1" dirty="0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55BBE00B-E1BA-46A2-8E00-5FD2B199D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357742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A20E4-794B-40E5-BBA4-D935E1219251}"/>
              </a:ext>
            </a:extLst>
          </p:cNvPr>
          <p:cNvSpPr txBox="1"/>
          <p:nvPr/>
        </p:nvSpPr>
        <p:spPr>
          <a:xfrm>
            <a:off x="843097" y="3541401"/>
            <a:ext cx="355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0000"/>
                </a:solidFill>
                <a:effectLst/>
                <a:latin typeface="noto"/>
              </a:rPr>
              <a:t>協業について学ぶ</a:t>
            </a:r>
            <a:endParaRPr lang="ko-KR" alt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F9D7E-4D10-4D30-9202-4FB305A27FBE}"/>
              </a:ext>
            </a:extLst>
          </p:cNvPr>
          <p:cNvSpPr txBox="1"/>
          <p:nvPr/>
        </p:nvSpPr>
        <p:spPr>
          <a:xfrm>
            <a:off x="837262" y="2207054"/>
            <a:ext cx="58609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直接データベースを設計しながらデータがどのように伝達され処理されるかを理解することができ、それに合う</a:t>
            </a:r>
            <a:r>
              <a:rPr lang="en-US" altLang="ja-JP" sz="1400" dirty="0"/>
              <a:t>Query</a:t>
            </a:r>
            <a:r>
              <a:rPr lang="ja-JP" altLang="en-US" sz="1400" dirty="0"/>
              <a:t>文を作成できるように努力。 また、 外来鍵の概念を理解するなど、 データベース設計能力を育てることができる時間だった。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4CF5B3-C6A4-4388-8936-7AAED15D19CE}"/>
              </a:ext>
            </a:extLst>
          </p:cNvPr>
          <p:cNvSpPr txBox="1"/>
          <p:nvPr/>
        </p:nvSpPr>
        <p:spPr>
          <a:xfrm>
            <a:off x="837262" y="3977537"/>
            <a:ext cx="58609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初のチームプロジェクトとして企画構想から開発まで一緒に進行。</a:t>
            </a:r>
          </a:p>
          <a:p>
            <a:r>
              <a:rPr lang="ja-JP" altLang="en-US" sz="1400" dirty="0"/>
              <a:t>協業におけるコミュニケーションの重要性を感じ</a:t>
            </a:r>
          </a:p>
          <a:p>
            <a:r>
              <a:rPr lang="ja-JP" altLang="en-US" sz="1400" dirty="0"/>
              <a:t>また、自分にはない能力をチームメンバーは持っていて、それらを学ぶことができる有益な時間だった。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63CD55-2BBA-4096-AE18-2E1AD1FCE05A}"/>
              </a:ext>
            </a:extLst>
          </p:cNvPr>
          <p:cNvSpPr txBox="1"/>
          <p:nvPr/>
        </p:nvSpPr>
        <p:spPr>
          <a:xfrm>
            <a:off x="837261" y="5581886"/>
            <a:ext cx="7736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チーム全体</a:t>
            </a:r>
            <a:r>
              <a:rPr lang="ja-JP" altLang="en-US" sz="1400" dirty="0">
                <a:solidFill>
                  <a:srgbClr val="000000"/>
                </a:solidFill>
                <a:latin typeface="noto"/>
              </a:rPr>
              <a:t>の</a:t>
            </a:r>
            <a:r>
              <a:rPr lang="ja-JP" altLang="en-US" sz="1400" dirty="0"/>
              <a:t>開発力量が足りなくて欲しいデザインをフロントに作るのが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難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しかった</a:t>
            </a:r>
            <a:r>
              <a:rPr lang="ja-JP" altLang="en-US" sz="1400" dirty="0"/>
              <a:t>。  </a:t>
            </a:r>
            <a:endParaRPr lang="en-US" altLang="ja-JP" sz="1400" dirty="0"/>
          </a:p>
          <a:p>
            <a:r>
              <a:rPr lang="ja-JP" altLang="en-US" sz="1400" dirty="0"/>
              <a:t>それで最大限簡単にデザインをする。 また、機能も</a:t>
            </a:r>
            <a:r>
              <a:rPr lang="en-US" altLang="ja-JP" sz="1400" dirty="0"/>
              <a:t>CRUD</a:t>
            </a:r>
            <a:r>
              <a:rPr lang="ja-JP" altLang="en-US" sz="1400" dirty="0"/>
              <a:t>処理が中心。 </a:t>
            </a:r>
            <a:endParaRPr lang="en-US" altLang="ja-JP" sz="1400" dirty="0"/>
          </a:p>
          <a:p>
            <a:r>
              <a:rPr lang="ja-JP" altLang="en-US" sz="1400" dirty="0"/>
              <a:t>いいね機能やカテゴリー機能など、ユーザーに利便性を提供できる機能がもっと必要だと思う。 また、プログラミングについて勉強がもっと必要だと強く感じた。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892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F967B"/>
          </a:solidFill>
          <a:ln w="76200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94373-68DA-43CE-AF8A-E92CDC4538C2}"/>
              </a:ext>
            </a:extLst>
          </p:cNvPr>
          <p:cNvSpPr txBox="1"/>
          <p:nvPr/>
        </p:nvSpPr>
        <p:spPr>
          <a:xfrm>
            <a:off x="3052220" y="2951946"/>
            <a:ext cx="6355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ご覧くださって</a:t>
            </a:r>
            <a:endParaRPr lang="en-US" altLang="ja-JP" sz="2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ありがとうございます。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1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3782517"/>
            <a:ext cx="1951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TASTY</a:t>
            </a:r>
            <a:r>
              <a:rPr lang="ja-JP" altLang="en-US" b="1" dirty="0"/>
              <a:t>のご</a:t>
            </a:r>
            <a:r>
              <a:rPr lang="ko-KR" altLang="en-US" b="1" dirty="0"/>
              <a:t>紹介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3508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開発目的 ・期間 ・人数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概要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4233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3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36CD6BE-3820-451F-9A99-9D4A383B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503" y="626940"/>
            <a:ext cx="4242497" cy="5324419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D7ACB355-B949-4765-8D41-6D53E0F17958}"/>
              </a:ext>
            </a:extLst>
          </p:cNvPr>
          <p:cNvSpPr/>
          <p:nvPr/>
        </p:nvSpPr>
        <p:spPr>
          <a:xfrm>
            <a:off x="0" y="1669688"/>
            <a:ext cx="1654629" cy="3482340"/>
          </a:xfrm>
          <a:prstGeom prst="rect">
            <a:avLst/>
          </a:prstGeom>
          <a:solidFill>
            <a:srgbClr val="F87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5078C-C658-4006-9BA4-D7B1309EB37B}"/>
              </a:ext>
            </a:extLst>
          </p:cNvPr>
          <p:cNvSpPr txBox="1"/>
          <p:nvPr/>
        </p:nvSpPr>
        <p:spPr>
          <a:xfrm>
            <a:off x="726621" y="1982450"/>
            <a:ext cx="5177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“</a:t>
            </a:r>
            <a:r>
              <a:rPr lang="ja-JP" altLang="en-US" sz="2400" b="1" u="sng" dirty="0">
                <a:solidFill>
                  <a:srgbClr val="F2F2F2"/>
                </a:solidFill>
                <a:latin typeface="+mn-ea"/>
                <a:cs typeface="Lato" panose="020F0502020204030203" pitchFamily="34" charset="0"/>
              </a:rPr>
              <a:t>様々</a:t>
            </a:r>
            <a:r>
              <a:rPr lang="ja-JP" altLang="en-US" sz="2400" b="1" dirty="0">
                <a:solidFill>
                  <a:schemeClr val="bg2">
                    <a:lumMod val="10000"/>
                  </a:schemeClr>
                </a:solidFill>
                <a:latin typeface="+mn-ea"/>
                <a:cs typeface="Lato" panose="020F0502020204030203" pitchFamily="34" charset="0"/>
              </a:rPr>
              <a:t>な料理レシピを</a:t>
            </a:r>
            <a:r>
              <a:rPr lang="ko-KR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見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られ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ます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  <a:r>
              <a:rPr lang="ja-JP" altLang="en-US" sz="2400" b="1" i="0" dirty="0">
                <a:solidFill>
                  <a:schemeClr val="bg1"/>
                </a:solidFill>
                <a:effectLst/>
                <a:latin typeface="+mn-ea"/>
              </a:rPr>
              <a:t>また、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自分のレシピを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共有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できる</a:t>
            </a:r>
            <a:endParaRPr lang="en-US" altLang="ja-JP" sz="2400" b="1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ja-JP" altLang="en-US" sz="2400" b="1" i="0" u="sng" dirty="0">
                <a:solidFill>
                  <a:srgbClr val="F2F2F2"/>
                </a:solidFill>
                <a:effectLst/>
                <a:latin typeface="+mn-ea"/>
              </a:rPr>
              <a:t>コミュ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ニティサイト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です。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Roboto Medium" panose="02000000000000000000" pitchFamily="2" charset="0"/>
                <a:cs typeface="Lato" panose="020F0502020204030203" pitchFamily="34" charset="0"/>
              </a:rPr>
              <a:t>”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37FCC5-CDCF-4F18-9B08-DFCFAB30DD0E}"/>
              </a:ext>
            </a:extLst>
          </p:cNvPr>
          <p:cNvSpPr txBox="1"/>
          <p:nvPr/>
        </p:nvSpPr>
        <p:spPr>
          <a:xfrm>
            <a:off x="2026977" y="3596431"/>
            <a:ext cx="12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開発目的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41AF54-20AB-40F9-AE03-9A18827896FA}"/>
              </a:ext>
            </a:extLst>
          </p:cNvPr>
          <p:cNvSpPr txBox="1"/>
          <p:nvPr/>
        </p:nvSpPr>
        <p:spPr>
          <a:xfrm>
            <a:off x="2026976" y="5362491"/>
            <a:ext cx="3237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開発期間</a:t>
            </a:r>
            <a:endParaRPr lang="en-US" altLang="ja-JP" b="1" dirty="0"/>
          </a:p>
          <a:p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2022 .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04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02  ~ 2022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06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01</a:t>
            </a:r>
            <a:endParaRPr lang="en-US" altLang="ja-JP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FDF5FA-EAE1-49B8-800D-E87FEB86CFD6}"/>
              </a:ext>
            </a:extLst>
          </p:cNvPr>
          <p:cNvSpPr txBox="1"/>
          <p:nvPr/>
        </p:nvSpPr>
        <p:spPr>
          <a:xfrm>
            <a:off x="2026977" y="6139834"/>
            <a:ext cx="1247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開発人数</a:t>
            </a:r>
            <a:endParaRPr lang="en-US" altLang="ja-JP" b="1" dirty="0"/>
          </a:p>
          <a:p>
            <a:r>
              <a:rPr lang="en-US" altLang="ko-KR" sz="1400" dirty="0">
                <a:latin typeface="Yu Gothic" panose="020B0400000000000000" pitchFamily="34" charset="-128"/>
              </a:rPr>
              <a:t>3</a:t>
            </a:r>
            <a:r>
              <a:rPr lang="ja-JP" altLang="en-US" sz="1400" dirty="0"/>
              <a:t>人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69BF50-0AD5-4052-8AEC-7149AAF4C709}"/>
              </a:ext>
            </a:extLst>
          </p:cNvPr>
          <p:cNvSpPr txBox="1"/>
          <p:nvPr/>
        </p:nvSpPr>
        <p:spPr>
          <a:xfrm>
            <a:off x="2036526" y="4706444"/>
            <a:ext cx="529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DB</a:t>
            </a:r>
            <a:r>
              <a:rPr lang="ja-JP" altLang="en-US" sz="1400" dirty="0"/>
              <a:t>に様々なデータを入れて、これを</a:t>
            </a:r>
            <a:r>
              <a:rPr lang="ja-JP" altLang="en-US" sz="1400" b="1" dirty="0"/>
              <a:t>総合的にどのように</a:t>
            </a:r>
            <a:endParaRPr lang="en-US" altLang="ja-JP" sz="1400" b="1" dirty="0"/>
          </a:p>
          <a:p>
            <a:r>
              <a:rPr lang="ja-JP" altLang="en-US" sz="1400" b="1" dirty="0"/>
              <a:t>出力するか</a:t>
            </a:r>
            <a:r>
              <a:rPr lang="ja-JP" altLang="en-US" sz="1400" dirty="0"/>
              <a:t>を学ぶため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A6E150-93B2-419C-B5DD-DABC4BBBC293}"/>
              </a:ext>
            </a:extLst>
          </p:cNvPr>
          <p:cNvSpPr txBox="1"/>
          <p:nvPr/>
        </p:nvSpPr>
        <p:spPr>
          <a:xfrm>
            <a:off x="2036526" y="3960000"/>
            <a:ext cx="55406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コロナ</a:t>
            </a:r>
            <a:r>
              <a:rPr lang="ja-JP" altLang="en-US" sz="1400" b="1" i="0" dirty="0">
                <a:solidFill>
                  <a:srgbClr val="000000"/>
                </a:solidFill>
                <a:effectLst/>
                <a:latin typeface="noto"/>
              </a:rPr>
              <a:t>によって</a:t>
            </a:r>
            <a:r>
              <a:rPr lang="ja-JP" altLang="en-US" sz="1400" b="1" dirty="0"/>
              <a:t>外食よりは家で料理する人が多くなった</a:t>
            </a:r>
            <a:r>
              <a:rPr lang="ja-JP" altLang="en-US" sz="1400" dirty="0"/>
              <a:t>ため、</a:t>
            </a:r>
            <a:endParaRPr lang="en-US" altLang="ja-JP" sz="1400" dirty="0"/>
          </a:p>
          <a:p>
            <a:r>
              <a:rPr lang="ja-JP" altLang="en-US" sz="1400" dirty="0"/>
              <a:t>自分のレシピを登録したり、他の人のレシピを見ることができる</a:t>
            </a:r>
            <a:endParaRPr lang="en-US" altLang="ja-JP" sz="1400" dirty="0"/>
          </a:p>
          <a:p>
            <a:r>
              <a:rPr lang="ja-JP" altLang="en-US" sz="1400" dirty="0"/>
              <a:t>サイトを作ることを企画する</a:t>
            </a:r>
            <a:endParaRPr lang="ko-KR" altLang="en-US" sz="1400" dirty="0"/>
          </a:p>
        </p:txBody>
      </p:sp>
      <p:sp>
        <p:nvSpPr>
          <p:cNvPr id="68" name="AutoShape 2">
            <a:extLst>
              <a:ext uri="{FF2B5EF4-FFF2-40B4-BE49-F238E27FC236}">
                <a16:creationId xmlns:a16="http://schemas.microsoft.com/office/drawing/2014/main" id="{D4D5A614-45FB-4D41-9485-43887532F7D2}"/>
              </a:ext>
            </a:extLst>
          </p:cNvPr>
          <p:cNvSpPr>
            <a:spLocks/>
          </p:cNvSpPr>
          <p:nvPr/>
        </p:nvSpPr>
        <p:spPr bwMode="auto">
          <a:xfrm>
            <a:off x="1759279" y="3660246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AutoShape 2">
            <a:extLst>
              <a:ext uri="{FF2B5EF4-FFF2-40B4-BE49-F238E27FC236}">
                <a16:creationId xmlns:a16="http://schemas.microsoft.com/office/drawing/2014/main" id="{9CAB5769-2C3E-4084-AD0C-D966DF9A0B84}"/>
              </a:ext>
            </a:extLst>
          </p:cNvPr>
          <p:cNvSpPr>
            <a:spLocks/>
          </p:cNvSpPr>
          <p:nvPr/>
        </p:nvSpPr>
        <p:spPr bwMode="auto">
          <a:xfrm>
            <a:off x="1759279" y="5417808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" name="AutoShape 2">
            <a:extLst>
              <a:ext uri="{FF2B5EF4-FFF2-40B4-BE49-F238E27FC236}">
                <a16:creationId xmlns:a16="http://schemas.microsoft.com/office/drawing/2014/main" id="{AE1B3689-8548-43F2-8451-C0FF448AF679}"/>
              </a:ext>
            </a:extLst>
          </p:cNvPr>
          <p:cNvSpPr>
            <a:spLocks/>
          </p:cNvSpPr>
          <p:nvPr/>
        </p:nvSpPr>
        <p:spPr bwMode="auto">
          <a:xfrm>
            <a:off x="1759279" y="6195151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DED900-BACD-4608-84FC-55549BBB57CF}"/>
              </a:ext>
            </a:extLst>
          </p:cNvPr>
          <p:cNvSpPr txBox="1"/>
          <p:nvPr/>
        </p:nvSpPr>
        <p:spPr>
          <a:xfrm>
            <a:off x="11457545" y="71135"/>
            <a:ext cx="82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概要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4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4201617"/>
            <a:ext cx="17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開発環境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7699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開発日程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42741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開発内容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8424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075D5-A850-4CB5-BEAD-DC1FA857BC19}"/>
              </a:ext>
            </a:extLst>
          </p:cNvPr>
          <p:cNvSpPr txBox="1"/>
          <p:nvPr/>
        </p:nvSpPr>
        <p:spPr>
          <a:xfrm>
            <a:off x="4208223" y="53382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データベース</a:t>
            </a:r>
            <a:endParaRPr lang="ko-KR" altLang="en-US" b="1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F10FD3E-6B88-4123-A3F6-1D1D147A54CA}"/>
              </a:ext>
            </a:extLst>
          </p:cNvPr>
          <p:cNvSpPr>
            <a:spLocks/>
          </p:cNvSpPr>
          <p:nvPr/>
        </p:nvSpPr>
        <p:spPr bwMode="auto">
          <a:xfrm>
            <a:off x="3958979" y="54107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C7BB3-9362-4DEC-9B23-C99CED78C654}"/>
              </a:ext>
            </a:extLst>
          </p:cNvPr>
          <p:cNvSpPr txBox="1"/>
          <p:nvPr/>
        </p:nvSpPr>
        <p:spPr>
          <a:xfrm>
            <a:off x="4208223" y="3700428"/>
            <a:ext cx="188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システム構成図</a:t>
            </a:r>
            <a:endParaRPr lang="ko-KR" altLang="en-US" b="1" dirty="0"/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03A5BCBE-5725-4BD1-9169-6E7740529117}"/>
              </a:ext>
            </a:extLst>
          </p:cNvPr>
          <p:cNvSpPr>
            <a:spLocks/>
          </p:cNvSpPr>
          <p:nvPr/>
        </p:nvSpPr>
        <p:spPr bwMode="auto">
          <a:xfrm>
            <a:off x="3958979" y="3773005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7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07DED900-BACD-4608-84FC-55549BBB57CF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9265AC-1A71-47EF-BECD-5F5FCC5E9EB9}"/>
              </a:ext>
            </a:extLst>
          </p:cNvPr>
          <p:cNvSpPr/>
          <p:nvPr/>
        </p:nvSpPr>
        <p:spPr>
          <a:xfrm>
            <a:off x="1544204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BCADB-C866-4D60-BB82-1F3148C6FF85}"/>
              </a:ext>
            </a:extLst>
          </p:cNvPr>
          <p:cNvSpPr txBox="1"/>
          <p:nvPr/>
        </p:nvSpPr>
        <p:spPr>
          <a:xfrm>
            <a:off x="1985674" y="2007793"/>
            <a:ext cx="1961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フロントエンド</a:t>
            </a:r>
            <a:endParaRPr lang="ko-KR" altLang="en-US" sz="20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57D7E1-B5E5-42BD-833C-D62862B27412}"/>
              </a:ext>
            </a:extLst>
          </p:cNvPr>
          <p:cNvSpPr/>
          <p:nvPr/>
        </p:nvSpPr>
        <p:spPr>
          <a:xfrm>
            <a:off x="4974077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A085D-5852-4287-9ABA-474AC2E48112}"/>
              </a:ext>
            </a:extLst>
          </p:cNvPr>
          <p:cNvSpPr txBox="1"/>
          <p:nvPr/>
        </p:nvSpPr>
        <p:spPr>
          <a:xfrm>
            <a:off x="5529530" y="2006381"/>
            <a:ext cx="1793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データベース</a:t>
            </a:r>
            <a:endParaRPr lang="ko-KR" altLang="en-US" sz="20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8827F5-2678-4D63-B42E-27275FCC24C9}"/>
              </a:ext>
            </a:extLst>
          </p:cNvPr>
          <p:cNvSpPr/>
          <p:nvPr/>
        </p:nvSpPr>
        <p:spPr>
          <a:xfrm>
            <a:off x="8403951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D8B2E-1125-4224-B9F7-62D73F2ED4CC}"/>
              </a:ext>
            </a:extLst>
          </p:cNvPr>
          <p:cNvSpPr txBox="1"/>
          <p:nvPr/>
        </p:nvSpPr>
        <p:spPr>
          <a:xfrm>
            <a:off x="9256830" y="2001965"/>
            <a:ext cx="136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サーバー</a:t>
            </a:r>
            <a:endParaRPr lang="ko-KR" altLang="en-US" sz="2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F52D35-BE83-4B12-AFE1-AA6426AD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4" y="2925559"/>
            <a:ext cx="1088471" cy="10884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B23787-92D5-4D61-BD81-D3CDB93D0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00" y="4131476"/>
            <a:ext cx="1088472" cy="12469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230D99-777B-4A7F-A02C-16EEB39D7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62" y="2925559"/>
            <a:ext cx="1088472" cy="10884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1B89B4-EC07-46C5-9841-CC64A113B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45" y="2602552"/>
            <a:ext cx="1684149" cy="16841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2177D6-0726-4543-A2D1-70349BA49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46" y="3842592"/>
            <a:ext cx="1992948" cy="19929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024F50-F70D-4876-B6E1-E800453F8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64" y="2715835"/>
            <a:ext cx="1596033" cy="15960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5861A6-7775-47A7-83BC-4C11D4B9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138" y="4568326"/>
            <a:ext cx="2429486" cy="7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4CEF8B-BDE3-45FC-89B0-B7984F5B0E14}"/>
              </a:ext>
            </a:extLst>
          </p:cNvPr>
          <p:cNvSpPr txBox="1"/>
          <p:nvPr/>
        </p:nvSpPr>
        <p:spPr>
          <a:xfrm>
            <a:off x="277963" y="1009153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システム構成図</a:t>
            </a:r>
            <a:endParaRPr lang="ko-KR" alt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B44F-EFFD-4EB8-A59E-4AC5F1EF8BA5}"/>
              </a:ext>
            </a:extLst>
          </p:cNvPr>
          <p:cNvSpPr txBox="1"/>
          <p:nvPr/>
        </p:nvSpPr>
        <p:spPr>
          <a:xfrm>
            <a:off x="283909" y="419227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41" name="Freeform 109">
            <a:extLst>
              <a:ext uri="{FF2B5EF4-FFF2-40B4-BE49-F238E27FC236}">
                <a16:creationId xmlns:a16="http://schemas.microsoft.com/office/drawing/2014/main" id="{47D31CAE-EB8C-49E8-A240-09D7D5A03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936" y="2055420"/>
            <a:ext cx="290386" cy="29902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2" name="Freeform 109">
            <a:extLst>
              <a:ext uri="{FF2B5EF4-FFF2-40B4-BE49-F238E27FC236}">
                <a16:creationId xmlns:a16="http://schemas.microsoft.com/office/drawing/2014/main" id="{75E262B9-DD25-49CD-936A-6377C0BB2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262" y="2052506"/>
            <a:ext cx="290386" cy="29902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4" name="Freeform 164">
            <a:extLst>
              <a:ext uri="{FF2B5EF4-FFF2-40B4-BE49-F238E27FC236}">
                <a16:creationId xmlns:a16="http://schemas.microsoft.com/office/drawing/2014/main" id="{93B697B6-3CCF-457B-8463-5C774F8E13D5}"/>
              </a:ext>
            </a:extLst>
          </p:cNvPr>
          <p:cNvSpPr>
            <a:spLocks noEditPoints="1"/>
          </p:cNvSpPr>
          <p:nvPr/>
        </p:nvSpPr>
        <p:spPr bwMode="auto">
          <a:xfrm>
            <a:off x="8988562" y="2045875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</p:spTree>
    <p:extLst>
      <p:ext uri="{BB962C8B-B14F-4D97-AF65-F5344CB8AC3E}">
        <p14:creationId xmlns:p14="http://schemas.microsoft.com/office/powerpoint/2010/main" val="6286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4D67DBF-44D9-47F1-A455-EF58BA26A2A7}"/>
              </a:ext>
            </a:extLst>
          </p:cNvPr>
          <p:cNvSpPr txBox="1"/>
          <p:nvPr/>
        </p:nvSpPr>
        <p:spPr>
          <a:xfrm>
            <a:off x="244896" y="1349631"/>
            <a:ext cx="203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開発環境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98855-04D9-4CA3-AB65-FA53E27F8A6C}"/>
              </a:ext>
            </a:extLst>
          </p:cNvPr>
          <p:cNvSpPr txBox="1"/>
          <p:nvPr/>
        </p:nvSpPr>
        <p:spPr>
          <a:xfrm>
            <a:off x="250842" y="759705"/>
            <a:ext cx="1011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solidFill>
                  <a:srgbClr val="F8733F"/>
                </a:solidFill>
              </a:rPr>
              <a:t>#</a:t>
            </a:r>
            <a:r>
              <a:rPr lang="en-US" altLang="ja-JP" sz="36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6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AA669-AC73-46E8-B51C-D39A1CD393F5}"/>
              </a:ext>
            </a:extLst>
          </p:cNvPr>
          <p:cNvGrpSpPr/>
          <p:nvPr/>
        </p:nvGrpSpPr>
        <p:grpSpPr>
          <a:xfrm>
            <a:off x="2809095" y="890557"/>
            <a:ext cx="1937379" cy="743867"/>
            <a:chOff x="2003751" y="1197494"/>
            <a:chExt cx="1937379" cy="74386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3A8C22D-E92B-41C6-A79A-4623F79C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751" y="1249960"/>
              <a:ext cx="649328" cy="64932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8768B5D-74F5-44C0-A0AE-C7B40B09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01" y="1197494"/>
              <a:ext cx="649329" cy="74386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0017DE4-5C34-4811-8A38-11C97077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776" y="1249960"/>
              <a:ext cx="649329" cy="64932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35C57A-390E-4CAA-A2F7-2000E6D8ED4F}"/>
              </a:ext>
            </a:extLst>
          </p:cNvPr>
          <p:cNvSpPr txBox="1"/>
          <p:nvPr/>
        </p:nvSpPr>
        <p:spPr>
          <a:xfrm>
            <a:off x="3197950" y="1857487"/>
            <a:ext cx="5761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フロントエンドで最も多く使われる言語なので</a:t>
            </a:r>
            <a:r>
              <a:rPr lang="ja-JP" altLang="en-US" sz="1400" b="1" dirty="0"/>
              <a:t>参考にする内容</a:t>
            </a:r>
            <a:r>
              <a:rPr lang="ja-JP" altLang="en-US" sz="1400" dirty="0"/>
              <a:t>が多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い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69AAD-1604-4F69-BA9E-999C3B298535}"/>
              </a:ext>
            </a:extLst>
          </p:cNvPr>
          <p:cNvSpPr txBox="1"/>
          <p:nvPr/>
        </p:nvSpPr>
        <p:spPr>
          <a:xfrm>
            <a:off x="3197950" y="2229836"/>
            <a:ext cx="58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スライド機能、イメージプレビューなど</a:t>
            </a:r>
            <a:r>
              <a:rPr lang="ja-JP" altLang="en-US" sz="1400" b="1" dirty="0"/>
              <a:t>動的処理</a:t>
            </a:r>
            <a:r>
              <a:rPr lang="ja-JP" altLang="en-US" sz="1400" dirty="0"/>
              <a:t>を行うために</a:t>
            </a:r>
            <a:r>
              <a:rPr lang="en-US" altLang="ja-JP" sz="1400" b="1" dirty="0"/>
              <a:t>JS</a:t>
            </a:r>
            <a:r>
              <a:rPr lang="ja-JP" altLang="en-US" sz="1400" dirty="0"/>
              <a:t>を使用</a:t>
            </a:r>
            <a:endParaRPr lang="ko-KR" altLang="en-US" sz="14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232893B-1D91-4D74-B65A-EF597C6697A6}"/>
              </a:ext>
            </a:extLst>
          </p:cNvPr>
          <p:cNvSpPr/>
          <p:nvPr/>
        </p:nvSpPr>
        <p:spPr>
          <a:xfrm>
            <a:off x="2671320" y="598383"/>
            <a:ext cx="8523609" cy="207208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16DF5D88-37DB-46C0-AD7C-336F29D83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1854743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5479B240-4D99-4E04-BB09-36C86C29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2224350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0D8ED5C-5D72-4276-9A41-A59E08D3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64" y="2806215"/>
            <a:ext cx="964370" cy="96437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74ADC39-D4D7-4FF4-8346-0B0699ADF209}"/>
              </a:ext>
            </a:extLst>
          </p:cNvPr>
          <p:cNvSpPr/>
          <p:nvPr/>
        </p:nvSpPr>
        <p:spPr>
          <a:xfrm>
            <a:off x="2671320" y="2741042"/>
            <a:ext cx="8523609" cy="196853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A16D53C-D6F6-4748-999A-979DB5D1B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3" y="2689797"/>
            <a:ext cx="1079765" cy="1079765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17693F-05D0-4FD7-BF4B-AB213069BEA1}"/>
              </a:ext>
            </a:extLst>
          </p:cNvPr>
          <p:cNvSpPr/>
          <p:nvPr/>
        </p:nvSpPr>
        <p:spPr>
          <a:xfrm>
            <a:off x="2671320" y="4780155"/>
            <a:ext cx="8523609" cy="196853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6C54F02-D60A-4C0F-AA4D-E8D1F70F5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62" y="4805393"/>
            <a:ext cx="745937" cy="745937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1DAE76D-9F16-475F-9721-D18C7808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14" y="4979951"/>
            <a:ext cx="1289662" cy="3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2BEA8F-ECD2-4C97-984A-B18D9CF4106A}"/>
              </a:ext>
            </a:extLst>
          </p:cNvPr>
          <p:cNvSpPr txBox="1"/>
          <p:nvPr/>
        </p:nvSpPr>
        <p:spPr>
          <a:xfrm>
            <a:off x="3197950" y="3728512"/>
            <a:ext cx="6214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PHP</a:t>
            </a:r>
            <a:r>
              <a:rPr lang="ja-JP" altLang="en-US" sz="1400" dirty="0"/>
              <a:t>は</a:t>
            </a:r>
            <a:r>
              <a:rPr lang="ja-JP" altLang="en-US" sz="1400" b="1" dirty="0"/>
              <a:t>ウェブ開発に特化</a:t>
            </a:r>
            <a:r>
              <a:rPr lang="ja-JP" altLang="en-US" sz="1400" dirty="0"/>
              <a:t>した言語であり、</a:t>
            </a:r>
            <a:r>
              <a:rPr lang="ja-JP" altLang="en-US" sz="1400" b="1" dirty="0"/>
              <a:t>簡単なウェブサイトを作る際に</a:t>
            </a:r>
            <a:endParaRPr lang="en-US" altLang="ja-JP" sz="1400" b="1" dirty="0"/>
          </a:p>
          <a:p>
            <a:r>
              <a:rPr lang="ja-JP" altLang="en-US" sz="1400" b="1" dirty="0"/>
              <a:t>最大の効率を発揮</a:t>
            </a:r>
            <a:r>
              <a:rPr lang="ja-JP" altLang="en-US" sz="1400" dirty="0"/>
              <a:t>できるため使用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442DF-233B-4145-84B7-F30FB82BF995}"/>
              </a:ext>
            </a:extLst>
          </p:cNvPr>
          <p:cNvSpPr txBox="1"/>
          <p:nvPr/>
        </p:nvSpPr>
        <p:spPr>
          <a:xfrm>
            <a:off x="3197949" y="4250355"/>
            <a:ext cx="650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より</a:t>
            </a:r>
            <a:r>
              <a:rPr lang="ja-JP" altLang="en-US" sz="1400" b="1" dirty="0"/>
              <a:t>活性化されたコミュニティ</a:t>
            </a:r>
            <a:r>
              <a:rPr lang="ja-JP" altLang="en-US" sz="1400" dirty="0"/>
              <a:t>を持ち、</a:t>
            </a:r>
            <a:r>
              <a:rPr lang="en-US" altLang="ja-JP" sz="1400" b="1" dirty="0"/>
              <a:t>MYSQL</a:t>
            </a:r>
            <a:r>
              <a:rPr lang="ja-JP" altLang="en-US" sz="1400" b="1" dirty="0"/>
              <a:t>より軽くて速い</a:t>
            </a:r>
            <a:r>
              <a:rPr lang="ja-JP" altLang="en-US" sz="1400" dirty="0"/>
              <a:t>ため使用</a:t>
            </a:r>
            <a:endParaRPr lang="ko-KR" altLang="en-US" sz="1400" dirty="0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C790097-8715-4D13-A8FC-21281E8C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372576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38C70C8C-C484-49B5-B41E-8F96F6705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422381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2BC0C-B6E0-4AE9-80E2-910ABB6738C4}"/>
              </a:ext>
            </a:extLst>
          </p:cNvPr>
          <p:cNvSpPr txBox="1"/>
          <p:nvPr/>
        </p:nvSpPr>
        <p:spPr>
          <a:xfrm>
            <a:off x="3197949" y="5548812"/>
            <a:ext cx="6505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FTP</a:t>
            </a:r>
            <a:r>
              <a:rPr lang="ja-JP" altLang="en-US" sz="1400" dirty="0"/>
              <a:t>は</a:t>
            </a:r>
            <a:r>
              <a:rPr lang="ja-JP" altLang="en-US" sz="1400" b="1" dirty="0"/>
              <a:t>構築が便利</a:t>
            </a:r>
            <a:r>
              <a:rPr lang="ja-JP" altLang="en-US" sz="1400" dirty="0"/>
              <a:t>で、ユーザーは</a:t>
            </a:r>
            <a:r>
              <a:rPr lang="ja-JP" altLang="en-US" sz="1400" b="1" dirty="0"/>
              <a:t>どこでも共有されたファイルをダウンロード</a:t>
            </a:r>
            <a:r>
              <a:rPr lang="ja-JP" altLang="en-US" sz="1400" dirty="0"/>
              <a:t>できるため、</a:t>
            </a:r>
            <a:r>
              <a:rPr lang="ja-JP" altLang="en-US" sz="1400" b="1" dirty="0"/>
              <a:t>小規模で作業するのに適していると判断</a:t>
            </a:r>
            <a:endParaRPr lang="ko-KR" altLang="en-US" sz="1400" dirty="0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E5C42D79-B259-4C8F-8EE4-C8CD7B9F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555936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BCABB-F663-4110-B388-04131816EFFA}"/>
              </a:ext>
            </a:extLst>
          </p:cNvPr>
          <p:cNvSpPr txBox="1"/>
          <p:nvPr/>
        </p:nvSpPr>
        <p:spPr>
          <a:xfrm>
            <a:off x="3197949" y="6063638"/>
            <a:ext cx="6505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cafe24</a:t>
            </a:r>
            <a:r>
              <a:rPr lang="ja-JP" altLang="en-US" sz="1400" dirty="0"/>
              <a:t>は韓国型ホスティングサービスで、</a:t>
            </a:r>
            <a:r>
              <a:rPr lang="ja-JP" altLang="en-US" sz="1400" b="1" dirty="0"/>
              <a:t>使いやすくサーバーが安定的</a:t>
            </a:r>
          </a:p>
          <a:p>
            <a:r>
              <a:rPr lang="ja-JP" altLang="en-US" sz="1400" dirty="0"/>
              <a:t>また、</a:t>
            </a:r>
            <a:r>
              <a:rPr lang="en-US" altLang="ja-JP" sz="1400" b="1" dirty="0"/>
              <a:t> FTP</a:t>
            </a:r>
            <a:r>
              <a:rPr lang="ja-JP" altLang="en-US" sz="1400" b="1" dirty="0"/>
              <a:t>と互換性が良い</a:t>
            </a:r>
            <a:r>
              <a:rPr lang="ja-JP" altLang="en-US" sz="1400" dirty="0"/>
              <a:t>ため使用</a:t>
            </a:r>
            <a:endParaRPr lang="ko-KR" altLang="en-US" sz="1400" dirty="0"/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F12C6815-FC21-41A5-829A-AA6C9C3F6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6070691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54203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4D67DBF-44D9-47F1-A455-EF58BA26A2A7}"/>
              </a:ext>
            </a:extLst>
          </p:cNvPr>
          <p:cNvSpPr txBox="1"/>
          <p:nvPr/>
        </p:nvSpPr>
        <p:spPr>
          <a:xfrm>
            <a:off x="244896" y="1349631"/>
            <a:ext cx="203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開発日程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98855-04D9-4CA3-AB65-FA53E27F8A6C}"/>
              </a:ext>
            </a:extLst>
          </p:cNvPr>
          <p:cNvSpPr txBox="1"/>
          <p:nvPr/>
        </p:nvSpPr>
        <p:spPr>
          <a:xfrm>
            <a:off x="250842" y="759705"/>
            <a:ext cx="1011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solidFill>
                  <a:srgbClr val="F8733F"/>
                </a:solidFill>
              </a:rPr>
              <a:t>#</a:t>
            </a:r>
            <a:r>
              <a:rPr lang="en-US" altLang="ja-JP" sz="3600" b="1" dirty="0">
                <a:solidFill>
                  <a:srgbClr val="F8733F"/>
                </a:solidFill>
                <a:latin typeface="+mn-ea"/>
              </a:rPr>
              <a:t>03</a:t>
            </a:r>
            <a:endParaRPr lang="ko-KR" altLang="en-US" sz="36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0EC65-04B0-4CAB-AC78-57AD7944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9" y="2365958"/>
            <a:ext cx="10693102" cy="30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7CE70-6801-4F8F-AD39-68AE89F4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66" y="0"/>
            <a:ext cx="10409761" cy="6200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224174" y="744924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データベース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04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C9DECB6E-30BF-40F8-919C-584EDDB4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5" y="5550575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DAA49-7EC7-409B-8408-4BC3F0308366}"/>
              </a:ext>
            </a:extLst>
          </p:cNvPr>
          <p:cNvSpPr txBox="1"/>
          <p:nvPr/>
        </p:nvSpPr>
        <p:spPr>
          <a:xfrm>
            <a:off x="1027356" y="5459996"/>
            <a:ext cx="8966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レシピに関するデータを細分化して管理するために、材料テーブルを別々に分離</a:t>
            </a:r>
            <a:endParaRPr lang="en-US" altLang="ja-JP" sz="1400" b="1" dirty="0"/>
          </a:p>
          <a:p>
            <a:r>
              <a:rPr lang="ja-JP" altLang="en-US" sz="1400" b="1" dirty="0"/>
              <a:t> そしてコネクションテーブルを作ってレシピと材料テーブルを外来キーとして繋ぐ</a:t>
            </a:r>
            <a:endParaRPr lang="ko-KR" altLang="en-US" sz="1400" b="1" dirty="0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4925A525-332C-4025-9899-A122CD65E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5" y="631858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11F20-D21A-4967-A285-E3B90203168C}"/>
              </a:ext>
            </a:extLst>
          </p:cNvPr>
          <p:cNvSpPr txBox="1"/>
          <p:nvPr/>
        </p:nvSpPr>
        <p:spPr>
          <a:xfrm>
            <a:off x="1027356" y="6333187"/>
            <a:ext cx="8966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latin typeface="Yu Gothic" panose="020B0400000000000000" pitchFamily="34" charset="-128"/>
              </a:rPr>
              <a:t>レシピと識別関係を持つイメージテーブルを作成し、アップした データを別々に管理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807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1566</Words>
  <Application>Microsoft Office PowerPoint</Application>
  <PresentationFormat>와이드스크린</PresentationFormat>
  <Paragraphs>136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</vt:lpstr>
      <vt:lpstr>Yu Gothic</vt:lpstr>
      <vt:lpstr>Yu Gothic</vt:lpstr>
      <vt:lpstr>맑은 고딕</vt:lpstr>
      <vt:lpstr>Arial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이 준용</cp:lastModifiedBy>
  <cp:revision>142</cp:revision>
  <dcterms:created xsi:type="dcterms:W3CDTF">2017-09-30T14:47:56Z</dcterms:created>
  <dcterms:modified xsi:type="dcterms:W3CDTF">2023-02-20T05:32:27Z</dcterms:modified>
</cp:coreProperties>
</file>